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144000"/>
  <p:embeddedFontLst>
    <p:embeddedFont>
      <p:font typeface="Montserrat"/>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7e8b280b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7e8b280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6f4d7f965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6f4d7f96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Hart en bloedvaten raken versleten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Longcapaciteit daalt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Spijsvertering vertraagt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Door verlies capaciteit van nieren komt water- zoutbalans in gedrang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Vrouwen incontinentieproblemen (plas niet kunnen ophouden)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Mannen juist moeite met plassen door vergroting prostaat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Het gewicht van de hersenen neemt af</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6f4d7f965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6f4d7f96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Huid wordt droger, krijgt meer rimpels en verzakkingen, maar wordt ook dunner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Meer pigmentvlekken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Ouderdomswratten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Kraakbeen in neus en oren blijft groeien, terwijl de rest afslankt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Tanden lijken uit elkaar te staan door terugwijken van tandvlees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Mensen worden kleiner door minder stevig worden van wervelkolom</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Lichaamsgewicht neemt af door afname spier- en beendermassa</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6f4d7f7c8_0_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6f4d7f7c8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6f4d7f965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6f4d7f96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6f4d7f965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6f4d7f96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6f4d7f965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6f4d7f96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6f4d7f7c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6f4d7f7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6f4d7f7c8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6f4d7f7c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6f4d7f7c8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6f4d7f7c8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Calibri"/>
                <a:ea typeface="Calibri"/>
                <a:cs typeface="Calibri"/>
                <a:sym typeface="Calibri"/>
              </a:rPr>
              <a:t>Middelbare leeftijd → 40 – 55 jaar</a:t>
            </a:r>
            <a:endParaRPr b="1"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Calibri"/>
                <a:ea typeface="Calibri"/>
                <a:cs typeface="Calibri"/>
                <a:sym typeface="Calibri"/>
              </a:rPr>
              <a:t>Vroege ouderdom → 55 – 65 jaar</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6f4d7f7c8_0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6f4d7f7c8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Het toepassen van nieuwe denkvormen in complexe situaties waarin volwassenen terechtkomen en de toenemende deskundigheid die ze daarbij ontwikkelen maken dat hun denken realistischer en efficiënter wordt. </a:t>
            </a:r>
            <a:br>
              <a:rPr lang="en"/>
            </a:br>
            <a:br>
              <a:rPr lang="en"/>
            </a:br>
            <a:r>
              <a:rPr lang="en"/>
              <a:t>Volwassenen gebruiken het denken als instrument om problemen op te lossen.</a:t>
            </a:r>
            <a:br>
              <a:rPr lang="en"/>
            </a:br>
            <a:r>
              <a:rPr lang="en"/>
              <a:t>Volwassenen oordelen vaker genuanceerder, vanuit het besef dat de waarheid soms vele gezichten heeft.</a:t>
            </a:r>
            <a:br>
              <a:rPr lang="en"/>
            </a:br>
            <a:r>
              <a:rPr lang="en"/>
              <a:t>Volwassenen ontwikkelen een eigen persoonlijke stijl in het benaderen van de werkelijkheid. Lijken meer intuïtief, door de ervaringen en eigen inzichten die ze hebben opgedaan.</a:t>
            </a:r>
            <a:br>
              <a:rPr lang="en"/>
            </a:br>
            <a:r>
              <a:rPr lang="en"/>
              <a:t>Volwassenen hebben veel kennis op bepaalde gebieden en daardoor kunnen zij vrijer bewegen. Men hangt minder vast aan allerlei voorgeschreven opvattingen en procedures. </a:t>
            </a:r>
            <a:br>
              <a:rPr lang="en"/>
            </a:br>
            <a:br>
              <a:rPr lang="en"/>
            </a:br>
            <a:br>
              <a:rPr lang="en"/>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6f4d7f7c8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6f4d7f7c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Door overlijden en minder mobiel worden wordt de vriendenkring steeds kleiner. Ouderen geven ook voorkeur aan klein groepje om hen heen waarmee een hechte band is dan vele waarmee je minder hebt.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6f4d7f7c8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6f4d7f7c8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Mensen worden steeds ouder door verbeteringen in levensomstandigheden en door de vooruitgang in de gezondheidszorg. Kwalen kunnen voorkomen en genezen worden.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Men verwacht dat in 2020 25% van de totale bevolking uit senioren bestaat. Dit komt omdat mensen steeds ouder worden, maar ook omdat er al jaren minder kinderen geboren worden.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Door troebel worden van lens en glasachtig lichaam van het oog wordt het zicht minder scherp. Trommelvlies wordt minder buigzaam, beweeglijkheid van de middenoorbeentjes vermindert. Allerlei ontwikkelingen die zorgen voor slechter gehoor.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Door afname spiermassa gaat motoriek achteruit. Er treden meer botbreuken op door dunner en brozer worden van de botten. Ook kunnen gewrichten pijnlijk worden door artrose, omdat de kraakbeenkussens dunner worden en er benige uitsteeksels gevormd worden die de gewrichtsbanden kunnen beschadigen.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6f4d7f965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6f4d7f96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Mensen worden steeds ouder door verbeteringen in levensomstandigheden en door de vooruitgang in de gezondheidszorg. Kwalen kunnen voorkomen en genezen worden.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Men verwacht dat in 2020 25% van de totale bevolking uit senioren bestaat. Dit komt omdat mensen steeds ouder worden, maar ook omdat er al jaren minder kinderen geboren worden.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Door troebel worden van lens en glasachtig lichaam van het oog wordt het zicht minder scherp. Trommelvlies wordt minder buigzaam, beweeglijkheid van de middenoorbeentjes vermindert. Allerlei ontwikkelingen die zorgen voor slechter gehoor.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Door afname spiermassa gaat motoriek achteruit. Er treden meer botbreuken op door dunner en brozer worden van de botten. Ook kunnen gewrichten pijnlijk worden door artrose, omdat de kraakbeenkussens dunner worden en er benige uitsteeksels gevormd worden die de gewrichtsbanden kunnen beschadigen.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43450" y="3874950"/>
            <a:ext cx="6154500" cy="1584000"/>
          </a:xfrm>
          <a:prstGeom prst="rect">
            <a:avLst/>
          </a:prstGeom>
        </p:spPr>
        <p:txBody>
          <a:bodyPr anchorCtr="0" anchor="b" bIns="91425" lIns="91425" spcFirstLastPara="1" rIns="91425" wrap="square" tIns="91425"/>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11" name="Google Shape;11;p2"/>
          <p:cNvSpPr/>
          <p:nvPr/>
        </p:nvSpPr>
        <p:spPr>
          <a:xfrm>
            <a:off x="581050" y="58572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1"/>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58" name="Google Shape;58;p11"/>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Gold">
  <p:cSld name="TITLE_AND_BODY_1_1">
    <p:bg>
      <p:bgPr>
        <a:solidFill>
          <a:srgbClr val="ED9E46"/>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3"/>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3"/>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Gold">
  <p:cSld name="TITLE_AND_TWO_COLUMNS_2_1">
    <p:bg>
      <p:bgPr>
        <a:solidFill>
          <a:srgbClr val="ED9E46"/>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14"/>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0" name="Google Shape;70;p14"/>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1" name="Google Shape;71;p14"/>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Gold">
  <p:cSld name="TITLE_AND_TWO_COLUMNS_1_1_1">
    <p:bg>
      <p:bgPr>
        <a:solidFill>
          <a:srgbClr val="ED9E46"/>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15"/>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6" name="Google Shape;76;p15"/>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7" name="Google Shape;77;p15"/>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8" name="Google Shape;78;p15"/>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 Gold">
  <p:cSld name="TITLE_ONLY_1_1">
    <p:bg>
      <p:bgPr>
        <a:solidFill>
          <a:srgbClr val="ED9E46"/>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82" name="Google Shape;82;p1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 Gold">
  <p:cSld name="CAPTION_ONLY_1_1">
    <p:bg>
      <p:bgPr>
        <a:solidFill>
          <a:srgbClr val="ED9E46"/>
        </a:solidFill>
      </p:bgPr>
    </p:bg>
    <p:spTree>
      <p:nvGrpSpPr>
        <p:cNvPr id="84" name="Shape 84"/>
        <p:cNvGrpSpPr/>
        <p:nvPr/>
      </p:nvGrpSpPr>
      <p:grpSpPr>
        <a:xfrm>
          <a:off x="0" y="0"/>
          <a:ext cx="0" cy="0"/>
          <a:chOff x="0" y="0"/>
          <a:chExt cx="0" cy="0"/>
        </a:xfrm>
      </p:grpSpPr>
      <p:sp>
        <p:nvSpPr>
          <p:cNvPr id="85" name="Google Shape;85;p17"/>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
        <p:nvSpPr>
          <p:cNvPr id="86" name="Google Shape;86;p17"/>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Gold">
  <p:cSld name="BLANK_1_1">
    <p:bg>
      <p:bgPr>
        <a:solidFill>
          <a:srgbClr val="ED9E46"/>
        </a:solidFill>
      </p:bgPr>
    </p:bg>
    <p:spTree>
      <p:nvGrpSpPr>
        <p:cNvPr id="88" name="Shape 88"/>
        <p:cNvGrpSpPr/>
        <p:nvPr/>
      </p:nvGrpSpPr>
      <p:grpSpPr>
        <a:xfrm>
          <a:off x="0" y="0"/>
          <a:ext cx="0" cy="0"/>
          <a:chOff x="0" y="0"/>
          <a:chExt cx="0" cy="0"/>
        </a:xfrm>
      </p:grpSpPr>
      <p:sp>
        <p:nvSpPr>
          <p:cNvPr id="89" name="Google Shape;89;p1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Teal">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4" name="Google Shape;14;p3"/>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15" name="Google Shape;15;p3"/>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Gold">
  <p:cSld name="TITLE_1_3_1">
    <p:bg>
      <p:bgPr>
        <a:solidFill>
          <a:srgbClr val="ED9E46"/>
        </a:solidFill>
      </p:bgPr>
    </p:bg>
    <p:spTree>
      <p:nvGrpSpPr>
        <p:cNvPr id="17" name="Shape 17"/>
        <p:cNvGrpSpPr/>
        <p:nvPr/>
      </p:nvGrpSpPr>
      <p:grpSpPr>
        <a:xfrm>
          <a:off x="0" y="0"/>
          <a:ext cx="0" cy="0"/>
          <a:chOff x="0" y="0"/>
          <a:chExt cx="0" cy="0"/>
        </a:xfrm>
      </p:grpSpPr>
      <p:sp>
        <p:nvSpPr>
          <p:cNvPr id="18" name="Google Shape;18;p4"/>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4"/>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20" name="Google Shape;20;p4"/>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Teal">
  <p:cSld name="TITLE_1_1">
    <p:spTree>
      <p:nvGrpSpPr>
        <p:cNvPr id="22" name="Shape 22"/>
        <p:cNvGrpSpPr/>
        <p:nvPr/>
      </p:nvGrpSpPr>
      <p:grpSpPr>
        <a:xfrm>
          <a:off x="0" y="0"/>
          <a:ext cx="0" cy="0"/>
          <a:chOff x="0" y="0"/>
          <a:chExt cx="0" cy="0"/>
        </a:xfrm>
      </p:grpSpPr>
      <p:sp>
        <p:nvSpPr>
          <p:cNvPr id="23" name="Google Shape;23;p5"/>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4" name="Google Shape;24;p5"/>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25" name="Google Shape;25;p5"/>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Gold">
  <p:cSld name="TITLE_1_1_1_1">
    <p:bg>
      <p:bgPr>
        <a:solidFill>
          <a:srgbClr val="ED9E46"/>
        </a:solidFill>
      </p:bgPr>
    </p:bg>
    <p:spTree>
      <p:nvGrpSpPr>
        <p:cNvPr id="28" name="Shape 28"/>
        <p:cNvGrpSpPr/>
        <p:nvPr/>
      </p:nvGrpSpPr>
      <p:grpSpPr>
        <a:xfrm>
          <a:off x="0" y="0"/>
          <a:ext cx="0" cy="0"/>
          <a:chOff x="0" y="0"/>
          <a:chExt cx="0" cy="0"/>
        </a:xfrm>
      </p:grpSpPr>
      <p:sp>
        <p:nvSpPr>
          <p:cNvPr id="29" name="Google Shape;29;p6"/>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30" name="Google Shape;30;p6"/>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31" name="Google Shape;31;p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4" name="Shape 34"/>
        <p:cNvGrpSpPr/>
        <p:nvPr/>
      </p:nvGrpSpPr>
      <p:grpSpPr>
        <a:xfrm>
          <a:off x="0" y="0"/>
          <a:ext cx="0" cy="0"/>
          <a:chOff x="0" y="0"/>
          <a:chExt cx="0" cy="0"/>
        </a:xfrm>
      </p:grpSpPr>
      <p:sp>
        <p:nvSpPr>
          <p:cNvPr id="35" name="Google Shape;35;p7"/>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6" name="Google Shape;36;p7"/>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7" name="Google Shape;37;p7"/>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9" name="Shape 39"/>
        <p:cNvGrpSpPr/>
        <p:nvPr/>
      </p:nvGrpSpPr>
      <p:grpSpPr>
        <a:xfrm>
          <a:off x="0" y="0"/>
          <a:ext cx="0" cy="0"/>
          <a:chOff x="0" y="0"/>
          <a:chExt cx="0" cy="0"/>
        </a:xfrm>
      </p:grpSpPr>
      <p:sp>
        <p:nvSpPr>
          <p:cNvPr id="40" name="Google Shape;40;p8"/>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8"/>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2" name="Google Shape;42;p8"/>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3" name="Google Shape;43;p8"/>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5" name="Shape 45"/>
        <p:cNvGrpSpPr/>
        <p:nvPr/>
      </p:nvGrpSpPr>
      <p:grpSpPr>
        <a:xfrm>
          <a:off x="0" y="0"/>
          <a:ext cx="0" cy="0"/>
          <a:chOff x="0" y="0"/>
          <a:chExt cx="0" cy="0"/>
        </a:xfrm>
      </p:grpSpPr>
      <p:sp>
        <p:nvSpPr>
          <p:cNvPr id="46" name="Google Shape;46;p9"/>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 name="Google Shape;47;p9"/>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8" name="Google Shape;48;p9"/>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9" name="Google Shape;49;p9"/>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50" name="Google Shape;50;p9"/>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10"/>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54" name="Google Shape;54;p10"/>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45AF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96826"/>
            <a:ext cx="8229600" cy="14292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2pPr>
            <a:lvl3pPr lvl="2">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3pPr>
            <a:lvl4pPr lvl="3">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4pPr>
            <a:lvl5pPr lvl="4">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5pPr>
            <a:lvl6pPr lvl="5">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6pPr>
            <a:lvl7pPr lvl="6">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7pPr>
            <a:lvl8pPr lvl="7">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8pPr>
            <a:lvl9pPr lvl="8">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561950" y="2507725"/>
            <a:ext cx="8020200" cy="37536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indent="-381000" lvl="1" marL="9144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indent="-381000" lvl="2" marL="13716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indent="-342900" lvl="3" marL="1828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8" name="Google Shape;8;p1"/>
          <p:cNvSpPr txBox="1"/>
          <p:nvPr>
            <p:ph idx="12" type="sldNum"/>
          </p:nvPr>
        </p:nvSpPr>
        <p:spPr>
          <a:xfrm>
            <a:off x="8556775" y="6471400"/>
            <a:ext cx="548700" cy="386700"/>
          </a:xfrm>
          <a:prstGeom prst="rect">
            <a:avLst/>
          </a:prstGeom>
          <a:noFill/>
          <a:ln>
            <a:noFill/>
          </a:ln>
        </p:spPr>
        <p:txBody>
          <a:bodyPr anchorCtr="0" anchor="t" bIns="91425" lIns="91425" spcFirstLastPara="1" rIns="91425" wrap="square" tIns="91425">
            <a:noAutofit/>
          </a:bodyPr>
          <a:lstStyle>
            <a:lvl1pPr lvl="0" algn="r">
              <a:buNone/>
              <a:defRPr sz="1300">
                <a:solidFill>
                  <a:srgbClr val="FFFFFF"/>
                </a:solidFill>
                <a:latin typeface="Montserrat"/>
                <a:ea typeface="Montserrat"/>
                <a:cs typeface="Montserrat"/>
                <a:sym typeface="Montserrat"/>
              </a:defRPr>
            </a:lvl1pPr>
            <a:lvl2pPr lvl="1" algn="r">
              <a:buNone/>
              <a:defRPr sz="1300">
                <a:solidFill>
                  <a:srgbClr val="FFFFFF"/>
                </a:solidFill>
                <a:latin typeface="Montserrat"/>
                <a:ea typeface="Montserrat"/>
                <a:cs typeface="Montserrat"/>
                <a:sym typeface="Montserrat"/>
              </a:defRPr>
            </a:lvl2pPr>
            <a:lvl3pPr lvl="2" algn="r">
              <a:buNone/>
              <a:defRPr sz="1300">
                <a:solidFill>
                  <a:srgbClr val="FFFFFF"/>
                </a:solidFill>
                <a:latin typeface="Montserrat"/>
                <a:ea typeface="Montserrat"/>
                <a:cs typeface="Montserrat"/>
                <a:sym typeface="Montserrat"/>
              </a:defRPr>
            </a:lvl3pPr>
            <a:lvl4pPr lvl="3" algn="r">
              <a:buNone/>
              <a:defRPr sz="1300">
                <a:solidFill>
                  <a:srgbClr val="FFFFFF"/>
                </a:solidFill>
                <a:latin typeface="Montserrat"/>
                <a:ea typeface="Montserrat"/>
                <a:cs typeface="Montserrat"/>
                <a:sym typeface="Montserrat"/>
              </a:defRPr>
            </a:lvl4pPr>
            <a:lvl5pPr lvl="4" algn="r">
              <a:buNone/>
              <a:defRPr sz="1300">
                <a:solidFill>
                  <a:srgbClr val="FFFFFF"/>
                </a:solidFill>
                <a:latin typeface="Montserrat"/>
                <a:ea typeface="Montserrat"/>
                <a:cs typeface="Montserrat"/>
                <a:sym typeface="Montserrat"/>
              </a:defRPr>
            </a:lvl5pPr>
            <a:lvl6pPr lvl="5" algn="r">
              <a:buNone/>
              <a:defRPr sz="1300">
                <a:solidFill>
                  <a:srgbClr val="FFFFFF"/>
                </a:solidFill>
                <a:latin typeface="Montserrat"/>
                <a:ea typeface="Montserrat"/>
                <a:cs typeface="Montserrat"/>
                <a:sym typeface="Montserrat"/>
              </a:defRPr>
            </a:lvl6pPr>
            <a:lvl7pPr lvl="6" algn="r">
              <a:buNone/>
              <a:defRPr sz="1300">
                <a:solidFill>
                  <a:srgbClr val="FFFFFF"/>
                </a:solidFill>
                <a:latin typeface="Montserrat"/>
                <a:ea typeface="Montserrat"/>
                <a:cs typeface="Montserrat"/>
                <a:sym typeface="Montserrat"/>
              </a:defRPr>
            </a:lvl7pPr>
            <a:lvl8pPr lvl="7" algn="r">
              <a:buNone/>
              <a:defRPr sz="1300">
                <a:solidFill>
                  <a:srgbClr val="FFFFFF"/>
                </a:solidFill>
                <a:latin typeface="Montserrat"/>
                <a:ea typeface="Montserrat"/>
                <a:cs typeface="Montserrat"/>
                <a:sym typeface="Montserrat"/>
              </a:defRPr>
            </a:lvl8pPr>
            <a:lvl9pPr lvl="8" algn="r">
              <a:buNone/>
              <a:defRPr sz="1300">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hyperlink" Target="http://www.indora.nl/seniorenmarketing-en-vijftigplusmarket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ctrTitle"/>
          </p:nvPr>
        </p:nvSpPr>
        <p:spPr>
          <a:xfrm>
            <a:off x="443450" y="3866750"/>
            <a:ext cx="8299200" cy="159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ONTWIKKELINGS-</a:t>
            </a:r>
            <a:endParaRPr sz="4800"/>
          </a:p>
          <a:p>
            <a:pPr indent="0" lvl="0" marL="0" rtl="0" algn="l">
              <a:spcBef>
                <a:spcPts val="0"/>
              </a:spcBef>
              <a:spcAft>
                <a:spcPts val="0"/>
              </a:spcAft>
              <a:buNone/>
            </a:pPr>
            <a:r>
              <a:rPr lang="en" sz="4800"/>
              <a:t>PYCHOLOGIE: Oudere volwassenheid: Senioren</a:t>
            </a:r>
            <a:endParaRPr sz="4800"/>
          </a:p>
        </p:txBody>
      </p:sp>
      <p:pic>
        <p:nvPicPr>
          <p:cNvPr id="95" name="Google Shape;95;p19"/>
          <p:cNvPicPr preferRelativeResize="0"/>
          <p:nvPr/>
        </p:nvPicPr>
        <p:blipFill>
          <a:blip r:embed="rId3">
            <a:alphaModFix/>
          </a:blip>
          <a:stretch>
            <a:fillRect/>
          </a:stretch>
        </p:blipFill>
        <p:spPr>
          <a:xfrm>
            <a:off x="152400" y="152400"/>
            <a:ext cx="8839200" cy="2826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74" name="Shape 174"/>
        <p:cNvGrpSpPr/>
        <p:nvPr/>
      </p:nvGrpSpPr>
      <p:grpSpPr>
        <a:xfrm>
          <a:off x="0" y="0"/>
          <a:ext cx="0" cy="0"/>
          <a:chOff x="0" y="0"/>
          <a:chExt cx="0" cy="0"/>
        </a:xfrm>
      </p:grpSpPr>
      <p:pic>
        <p:nvPicPr>
          <p:cNvPr id="175" name="Google Shape;175;p28"/>
          <p:cNvPicPr preferRelativeResize="0"/>
          <p:nvPr/>
        </p:nvPicPr>
        <p:blipFill rotWithShape="1">
          <a:blip r:embed="rId3">
            <a:alphaModFix amt="30000"/>
          </a:blip>
          <a:srcRect b="0" l="16618" r="16612" t="0"/>
          <a:stretch/>
        </p:blipFill>
        <p:spPr>
          <a:xfrm>
            <a:off x="1" y="0"/>
            <a:ext cx="4559842" cy="6857996"/>
          </a:xfrm>
          <a:prstGeom prst="rect">
            <a:avLst/>
          </a:prstGeom>
          <a:noFill/>
          <a:ln>
            <a:noFill/>
          </a:ln>
        </p:spPr>
      </p:pic>
      <p:sp>
        <p:nvSpPr>
          <p:cNvPr id="176" name="Google Shape;176;p2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7" name="Google Shape;177;p28"/>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Lichamelijke ontwikkeling</a:t>
            </a:r>
            <a:endParaRPr/>
          </a:p>
        </p:txBody>
      </p:sp>
      <p:sp>
        <p:nvSpPr>
          <p:cNvPr id="178" name="Google Shape;178;p28"/>
          <p:cNvSpPr txBox="1"/>
          <p:nvPr>
            <p:ph idx="1" type="body"/>
          </p:nvPr>
        </p:nvSpPr>
        <p:spPr>
          <a:xfrm>
            <a:off x="561950" y="2026025"/>
            <a:ext cx="8020200" cy="42354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lt1"/>
              </a:buClr>
              <a:buSzPts val="3000"/>
              <a:buChar char="○"/>
            </a:pPr>
            <a:r>
              <a:rPr lang="en">
                <a:solidFill>
                  <a:schemeClr val="lt1"/>
                </a:solidFill>
              </a:rPr>
              <a:t>Hart en bloedvaten raken versleten</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Longcapaciteit daalt</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Spijsvertering vertraagt</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Vrouwen incontinentieproblemen</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Mannen juist moeite met plassen</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Vermindering afweer- en immuunsysteem</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De hersenen krimpen</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Er treden slaapproblemen op</a:t>
            </a:r>
            <a:br>
              <a:rPr lang="en">
                <a:solidFill>
                  <a:schemeClr val="lt1"/>
                </a:solidFill>
              </a:rPr>
            </a:b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82" name="Shape 182"/>
        <p:cNvGrpSpPr/>
        <p:nvPr/>
      </p:nvGrpSpPr>
      <p:grpSpPr>
        <a:xfrm>
          <a:off x="0" y="0"/>
          <a:ext cx="0" cy="0"/>
          <a:chOff x="0" y="0"/>
          <a:chExt cx="0" cy="0"/>
        </a:xfrm>
      </p:grpSpPr>
      <p:sp>
        <p:nvSpPr>
          <p:cNvPr id="183" name="Google Shape;183;p2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4" name="Google Shape;184;p29"/>
          <p:cNvPicPr preferRelativeResize="0"/>
          <p:nvPr/>
        </p:nvPicPr>
        <p:blipFill rotWithShape="1">
          <a:blip r:embed="rId3">
            <a:alphaModFix amt="30000"/>
          </a:blip>
          <a:srcRect b="199" l="0" r="0" t="189"/>
          <a:stretch/>
        </p:blipFill>
        <p:spPr>
          <a:xfrm>
            <a:off x="4584151" y="0"/>
            <a:ext cx="4559849" cy="6858002"/>
          </a:xfrm>
          <a:prstGeom prst="rect">
            <a:avLst/>
          </a:prstGeom>
          <a:noFill/>
          <a:ln>
            <a:noFill/>
          </a:ln>
        </p:spPr>
      </p:pic>
      <p:sp>
        <p:nvSpPr>
          <p:cNvPr id="185" name="Google Shape;185;p29"/>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marR="0" rtl="0" algn="l">
              <a:lnSpc>
                <a:spcPct val="100000"/>
              </a:lnSpc>
              <a:spcBef>
                <a:spcPts val="600"/>
              </a:spcBef>
              <a:spcAft>
                <a:spcPts val="0"/>
              </a:spcAft>
              <a:buClr>
                <a:schemeClr val="lt1"/>
              </a:buClr>
              <a:buSzPts val="3000"/>
              <a:buFont typeface="Open Sans"/>
              <a:buChar char="○"/>
            </a:pPr>
            <a:r>
              <a:rPr lang="en" sz="2400">
                <a:solidFill>
                  <a:schemeClr val="lt1"/>
                </a:solidFill>
              </a:rPr>
              <a:t>Huid wordt droger, dunner, krijgt meer rimpels en verzakkingen</a:t>
            </a:r>
            <a:endParaRPr sz="2400">
              <a:solidFill>
                <a:schemeClr val="lt1"/>
              </a:solidFill>
            </a:endParaRPr>
          </a:p>
          <a:p>
            <a:pPr indent="-419100" lvl="0" marL="457200" marR="0" rtl="0" algn="l">
              <a:lnSpc>
                <a:spcPct val="100000"/>
              </a:lnSpc>
              <a:spcBef>
                <a:spcPts val="0"/>
              </a:spcBef>
              <a:spcAft>
                <a:spcPts val="0"/>
              </a:spcAft>
              <a:buClr>
                <a:schemeClr val="lt1"/>
              </a:buClr>
              <a:buSzPts val="3000"/>
              <a:buFont typeface="Open Sans"/>
              <a:buChar char="○"/>
            </a:pPr>
            <a:r>
              <a:rPr lang="en" sz="2400">
                <a:solidFill>
                  <a:schemeClr val="lt1"/>
                </a:solidFill>
              </a:rPr>
              <a:t>Pigmentvlekken</a:t>
            </a:r>
            <a:endParaRPr sz="2400">
              <a:solidFill>
                <a:schemeClr val="lt1"/>
              </a:solidFill>
            </a:endParaRPr>
          </a:p>
          <a:p>
            <a:pPr indent="-419100" lvl="0" marL="457200" marR="0" rtl="0" algn="l">
              <a:lnSpc>
                <a:spcPct val="100000"/>
              </a:lnSpc>
              <a:spcBef>
                <a:spcPts val="0"/>
              </a:spcBef>
              <a:spcAft>
                <a:spcPts val="0"/>
              </a:spcAft>
              <a:buClr>
                <a:schemeClr val="lt1"/>
              </a:buClr>
              <a:buSzPts val="3000"/>
              <a:buFont typeface="Open Sans"/>
              <a:buChar char="○"/>
            </a:pPr>
            <a:r>
              <a:rPr lang="en" sz="2400">
                <a:solidFill>
                  <a:schemeClr val="lt1"/>
                </a:solidFill>
              </a:rPr>
              <a:t>Ouderdomswratten</a:t>
            </a:r>
            <a:endParaRPr sz="2400">
              <a:solidFill>
                <a:schemeClr val="lt1"/>
              </a:solidFill>
            </a:endParaRPr>
          </a:p>
          <a:p>
            <a:pPr indent="-419100" lvl="0" marL="457200" marR="0" rtl="0" algn="l">
              <a:lnSpc>
                <a:spcPct val="100000"/>
              </a:lnSpc>
              <a:spcBef>
                <a:spcPts val="0"/>
              </a:spcBef>
              <a:spcAft>
                <a:spcPts val="0"/>
              </a:spcAft>
              <a:buClr>
                <a:schemeClr val="lt1"/>
              </a:buClr>
              <a:buSzPts val="3000"/>
              <a:buFont typeface="Open Sans"/>
              <a:buChar char="○"/>
            </a:pPr>
            <a:r>
              <a:rPr lang="en" sz="2400">
                <a:solidFill>
                  <a:schemeClr val="lt1"/>
                </a:solidFill>
              </a:rPr>
              <a:t>Neus en oren groter</a:t>
            </a:r>
            <a:endParaRPr sz="2400">
              <a:solidFill>
                <a:schemeClr val="lt1"/>
              </a:solidFill>
            </a:endParaRPr>
          </a:p>
          <a:p>
            <a:pPr indent="-419100" lvl="0" marL="457200" marR="0" rtl="0" algn="l">
              <a:lnSpc>
                <a:spcPct val="100000"/>
              </a:lnSpc>
              <a:spcBef>
                <a:spcPts val="0"/>
              </a:spcBef>
              <a:spcAft>
                <a:spcPts val="0"/>
              </a:spcAft>
              <a:buClr>
                <a:schemeClr val="lt1"/>
              </a:buClr>
              <a:buSzPts val="3000"/>
              <a:buFont typeface="Open Sans"/>
              <a:buChar char="○"/>
            </a:pPr>
            <a:r>
              <a:rPr lang="en" sz="2400">
                <a:solidFill>
                  <a:schemeClr val="lt1"/>
                </a:solidFill>
              </a:rPr>
              <a:t>Tanden meer uit elkaar</a:t>
            </a:r>
            <a:endParaRPr sz="2400">
              <a:solidFill>
                <a:schemeClr val="lt1"/>
              </a:solidFill>
            </a:endParaRPr>
          </a:p>
          <a:p>
            <a:pPr indent="-419100" lvl="0" marL="457200" marR="0" rtl="0" algn="l">
              <a:lnSpc>
                <a:spcPct val="100000"/>
              </a:lnSpc>
              <a:spcBef>
                <a:spcPts val="0"/>
              </a:spcBef>
              <a:spcAft>
                <a:spcPts val="0"/>
              </a:spcAft>
              <a:buClr>
                <a:schemeClr val="lt1"/>
              </a:buClr>
              <a:buSzPts val="3000"/>
              <a:buFont typeface="Open Sans"/>
              <a:buChar char="○"/>
            </a:pPr>
            <a:r>
              <a:rPr lang="en" sz="2400">
                <a:solidFill>
                  <a:schemeClr val="lt1"/>
                </a:solidFill>
              </a:rPr>
              <a:t>Mensen worden kleiner</a:t>
            </a:r>
            <a:endParaRPr sz="2400">
              <a:solidFill>
                <a:schemeClr val="lt1"/>
              </a:solidFill>
            </a:endParaRPr>
          </a:p>
          <a:p>
            <a:pPr indent="-419100" lvl="0" marL="457200" marR="0" rtl="0" algn="l">
              <a:lnSpc>
                <a:spcPct val="100000"/>
              </a:lnSpc>
              <a:spcBef>
                <a:spcPts val="0"/>
              </a:spcBef>
              <a:spcAft>
                <a:spcPts val="0"/>
              </a:spcAft>
              <a:buClr>
                <a:schemeClr val="lt1"/>
              </a:buClr>
              <a:buSzPts val="3000"/>
              <a:buFont typeface="Open Sans"/>
              <a:buChar char="○"/>
            </a:pPr>
            <a:r>
              <a:rPr lang="en" sz="2400">
                <a:solidFill>
                  <a:schemeClr val="lt1"/>
                </a:solidFill>
              </a:rPr>
              <a:t>Lichaamsgewicht neemt af</a:t>
            </a:r>
            <a:br>
              <a:rPr lang="en" sz="2400">
                <a:solidFill>
                  <a:schemeClr val="lt1"/>
                </a:solidFill>
              </a:rPr>
            </a:br>
            <a:br>
              <a:rPr lang="en" sz="2400">
                <a:solidFill>
                  <a:schemeClr val="lt1"/>
                </a:solidFill>
              </a:rPr>
            </a:br>
            <a:br>
              <a:rPr lang="en">
                <a:solidFill>
                  <a:schemeClr val="lt1"/>
                </a:solidFill>
              </a:rPr>
            </a:br>
            <a:br>
              <a:rPr lang="en">
                <a:solidFill>
                  <a:schemeClr val="lt1"/>
                </a:solidFill>
              </a:rPr>
            </a:br>
            <a:endParaRPr>
              <a:solidFill>
                <a:schemeClr val="lt1"/>
              </a:solidFill>
            </a:endParaRPr>
          </a:p>
          <a:p>
            <a:pPr indent="-419100" lvl="0" marL="457200" rtl="0" algn="l">
              <a:spcBef>
                <a:spcPts val="0"/>
              </a:spcBef>
              <a:spcAft>
                <a:spcPts val="0"/>
              </a:spcAft>
              <a:buSzPts val="3000"/>
              <a:buChar char="○"/>
            </a:pPr>
            <a:r>
              <a:t/>
            </a:r>
            <a:endParaRPr/>
          </a:p>
        </p:txBody>
      </p:sp>
      <p:sp>
        <p:nvSpPr>
          <p:cNvPr id="186" name="Google Shape;186;p29"/>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Uiterlijke veranderingen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pic>
        <p:nvPicPr>
          <p:cNvPr id="191" name="Google Shape;191;p30"/>
          <p:cNvPicPr preferRelativeResize="0"/>
          <p:nvPr/>
        </p:nvPicPr>
        <p:blipFill rotWithShape="1">
          <a:blip r:embed="rId3">
            <a:alphaModFix/>
          </a:blip>
          <a:srcRect b="0" l="5555" r="5555" t="0"/>
          <a:stretch/>
        </p:blipFill>
        <p:spPr>
          <a:xfrm>
            <a:off x="0" y="0"/>
            <a:ext cx="9143993" cy="6858000"/>
          </a:xfrm>
          <a:prstGeom prst="rect">
            <a:avLst/>
          </a:prstGeom>
          <a:noFill/>
          <a:ln>
            <a:noFill/>
          </a:ln>
        </p:spPr>
      </p:pic>
      <p:sp>
        <p:nvSpPr>
          <p:cNvPr id="192" name="Google Shape;192;p30"/>
          <p:cNvSpPr/>
          <p:nvPr/>
        </p:nvSpPr>
        <p:spPr>
          <a:xfrm>
            <a:off x="286200" y="1064100"/>
            <a:ext cx="2967900" cy="494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0"/>
          <p:cNvSpPr txBox="1"/>
          <p:nvPr>
            <p:ph idx="4294967295" type="title"/>
          </p:nvPr>
        </p:nvSpPr>
        <p:spPr>
          <a:xfrm>
            <a:off x="286200" y="1064100"/>
            <a:ext cx="2526900" cy="7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D98C7"/>
                </a:solidFill>
              </a:rPr>
              <a:t>Opdracht</a:t>
            </a:r>
            <a:endParaRPr>
              <a:solidFill>
                <a:srgbClr val="1D98C7"/>
              </a:solidFill>
            </a:endParaRPr>
          </a:p>
        </p:txBody>
      </p:sp>
      <p:sp>
        <p:nvSpPr>
          <p:cNvPr id="194" name="Google Shape;194;p30"/>
          <p:cNvSpPr txBox="1"/>
          <p:nvPr>
            <p:ph idx="4294967295" type="body"/>
          </p:nvPr>
        </p:nvSpPr>
        <p:spPr>
          <a:xfrm>
            <a:off x="286200" y="1815000"/>
            <a:ext cx="2967900" cy="419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solidFill>
                  <a:srgbClr val="45AFDC"/>
                </a:solidFill>
                <a:latin typeface="Arial"/>
                <a:ea typeface="Arial"/>
                <a:cs typeface="Arial"/>
                <a:sym typeface="Arial"/>
              </a:rPr>
              <a:t>Ga naar </a:t>
            </a:r>
            <a:r>
              <a:rPr lang="en" sz="2000" u="sng">
                <a:solidFill>
                  <a:schemeClr val="hlink"/>
                </a:solidFill>
                <a:latin typeface="Arial"/>
                <a:ea typeface="Arial"/>
                <a:cs typeface="Arial"/>
                <a:sym typeface="Arial"/>
                <a:hlinkClick r:id="rId4"/>
              </a:rPr>
              <a:t>indora.nl</a:t>
            </a:r>
            <a:br>
              <a:rPr lang="en" sz="2000">
                <a:solidFill>
                  <a:srgbClr val="45AFDC"/>
                </a:solidFill>
                <a:latin typeface="Arial"/>
                <a:ea typeface="Arial"/>
                <a:cs typeface="Arial"/>
                <a:sym typeface="Arial"/>
              </a:rPr>
            </a:br>
            <a:br>
              <a:rPr lang="en" sz="2000">
                <a:solidFill>
                  <a:srgbClr val="45AFDC"/>
                </a:solidFill>
                <a:latin typeface="Arial"/>
                <a:ea typeface="Arial"/>
                <a:cs typeface="Arial"/>
                <a:sym typeface="Arial"/>
              </a:rPr>
            </a:br>
            <a:r>
              <a:rPr lang="en" sz="2000">
                <a:solidFill>
                  <a:srgbClr val="45AFDC"/>
                </a:solidFill>
                <a:latin typeface="Arial"/>
                <a:ea typeface="Arial"/>
                <a:cs typeface="Arial"/>
                <a:sym typeface="Arial"/>
              </a:rPr>
              <a:t>Kies een type 50-plusser</a:t>
            </a:r>
            <a:endParaRPr sz="2000">
              <a:solidFill>
                <a:srgbClr val="45AFDC"/>
              </a:solidFill>
              <a:latin typeface="Arial"/>
              <a:ea typeface="Arial"/>
              <a:cs typeface="Arial"/>
              <a:sym typeface="Arial"/>
            </a:endParaRPr>
          </a:p>
          <a:p>
            <a:pPr indent="0" lvl="0" marL="0" rtl="0" algn="l">
              <a:spcBef>
                <a:spcPts val="600"/>
              </a:spcBef>
              <a:spcAft>
                <a:spcPts val="0"/>
              </a:spcAft>
              <a:buNone/>
            </a:pPr>
            <a:br>
              <a:rPr lang="en" sz="2000">
                <a:solidFill>
                  <a:srgbClr val="45AFDC"/>
                </a:solidFill>
                <a:latin typeface="Arial"/>
                <a:ea typeface="Arial"/>
                <a:cs typeface="Arial"/>
                <a:sym typeface="Arial"/>
              </a:rPr>
            </a:br>
            <a:r>
              <a:rPr lang="en" sz="2000">
                <a:solidFill>
                  <a:srgbClr val="45AFDC"/>
                </a:solidFill>
                <a:latin typeface="Arial"/>
                <a:ea typeface="Arial"/>
                <a:cs typeface="Arial"/>
                <a:sym typeface="Arial"/>
              </a:rPr>
              <a:t>Bedenk een product</a:t>
            </a:r>
            <a:br>
              <a:rPr lang="en" sz="2000">
                <a:solidFill>
                  <a:srgbClr val="45AFDC"/>
                </a:solidFill>
                <a:latin typeface="Arial"/>
                <a:ea typeface="Arial"/>
                <a:cs typeface="Arial"/>
                <a:sym typeface="Arial"/>
              </a:rPr>
            </a:br>
            <a:endParaRPr sz="2000">
              <a:solidFill>
                <a:srgbClr val="45AFDC"/>
              </a:solidFill>
              <a:latin typeface="Arial"/>
              <a:ea typeface="Arial"/>
              <a:cs typeface="Arial"/>
              <a:sym typeface="Arial"/>
            </a:endParaRPr>
          </a:p>
          <a:p>
            <a:pPr indent="0" lvl="0" marL="0" rtl="0" algn="l">
              <a:spcBef>
                <a:spcPts val="600"/>
              </a:spcBef>
              <a:spcAft>
                <a:spcPts val="0"/>
              </a:spcAft>
              <a:buNone/>
            </a:pPr>
            <a:r>
              <a:rPr lang="en" sz="2000">
                <a:solidFill>
                  <a:srgbClr val="45AFDC"/>
                </a:solidFill>
                <a:latin typeface="Arial"/>
                <a:ea typeface="Arial"/>
                <a:cs typeface="Arial"/>
                <a:sym typeface="Arial"/>
              </a:rPr>
              <a:t>Beschrijf hoe jij denkt dat jij kan zorgen dat jouw type 50-plusser jouw product koopt</a:t>
            </a:r>
            <a:br>
              <a:rPr lang="en" sz="2000">
                <a:solidFill>
                  <a:srgbClr val="45AFDC"/>
                </a:solidFill>
                <a:latin typeface="Arial"/>
                <a:ea typeface="Arial"/>
                <a:cs typeface="Arial"/>
                <a:sym typeface="Arial"/>
              </a:rPr>
            </a:br>
            <a:endParaRPr sz="1800">
              <a:solidFill>
                <a:srgbClr val="45AFDC"/>
              </a:solidFill>
            </a:endParaRPr>
          </a:p>
        </p:txBody>
      </p:sp>
      <p:sp>
        <p:nvSpPr>
          <p:cNvPr id="195" name="Google Shape;195;p3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1"/>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200"/>
              <a:t>Time to say goodbye.</a:t>
            </a:r>
            <a:br>
              <a:rPr lang="en" sz="2200"/>
            </a:br>
            <a:r>
              <a:rPr lang="en" sz="2200"/>
              <a:t>Places that I've never seen or experienced with you.</a:t>
            </a:r>
            <a:br>
              <a:rPr lang="en" sz="2200"/>
            </a:br>
            <a:r>
              <a:rPr lang="en" sz="2200"/>
              <a:t>Now I shall, I'll sail with you upon ships across the seas,</a:t>
            </a:r>
            <a:br>
              <a:rPr lang="en" sz="2200"/>
            </a:br>
            <a:r>
              <a:rPr lang="en" sz="2200"/>
              <a:t>seas that exist no more,</a:t>
            </a:r>
            <a:br>
              <a:rPr lang="en" sz="2200"/>
            </a:br>
            <a:r>
              <a:rPr lang="en" sz="2200"/>
              <a:t>it's time to say goodbye.</a:t>
            </a:r>
            <a:endParaRPr sz="2200"/>
          </a:p>
          <a:p>
            <a:pPr indent="0" lvl="0" marL="0" rtl="0" algn="ctr">
              <a:spcBef>
                <a:spcPts val="600"/>
              </a:spcBef>
              <a:spcAft>
                <a:spcPts val="0"/>
              </a:spcAft>
              <a:buNone/>
            </a:pPr>
            <a:r>
              <a:rPr lang="en" sz="2200"/>
              <a:t>Andrea Bocelli, Sarah Brightman (1995)</a:t>
            </a:r>
            <a:endParaRPr sz="2200"/>
          </a:p>
          <a:p>
            <a:pPr indent="0" lvl="0" marL="0" rtl="0" algn="ctr">
              <a:spcBef>
                <a:spcPts val="600"/>
              </a:spcBef>
              <a:spcAft>
                <a:spcPts val="0"/>
              </a:spcAft>
              <a:buNone/>
            </a:pPr>
            <a:r>
              <a:t/>
            </a:r>
            <a:endParaRPr sz="2200"/>
          </a:p>
        </p:txBody>
      </p:sp>
      <p:sp>
        <p:nvSpPr>
          <p:cNvPr id="201" name="Google Shape;201;p3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2"/>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2</a:t>
            </a:r>
            <a:r>
              <a:rPr lang="en">
                <a:solidFill>
                  <a:srgbClr val="FFC800"/>
                </a:solidFill>
              </a:rPr>
              <a:t>.</a:t>
            </a:r>
            <a:endParaRPr>
              <a:solidFill>
                <a:srgbClr val="FFC800"/>
              </a:solidFill>
            </a:endParaRPr>
          </a:p>
          <a:p>
            <a:pPr indent="0" lvl="0" marL="0" rtl="0" algn="l">
              <a:spcBef>
                <a:spcPts val="0"/>
              </a:spcBef>
              <a:spcAft>
                <a:spcPts val="0"/>
              </a:spcAft>
              <a:buNone/>
            </a:pPr>
            <a:r>
              <a:rPr lang="en"/>
              <a:t>Doel</a:t>
            </a:r>
            <a:endParaRPr/>
          </a:p>
        </p:txBody>
      </p:sp>
      <p:sp>
        <p:nvSpPr>
          <p:cNvPr id="207" name="Google Shape;207;p32"/>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Aan het einde van de les, kan de student benoemen welke ontwikkeling de oudere volwassene doormaakt op de verschillende ontwikkelingsgebieden.</a:t>
            </a:r>
            <a:endParaRPr>
              <a:solidFill>
                <a:schemeClr val="lt1"/>
              </a:solidFill>
            </a:endParaRPr>
          </a:p>
          <a:p>
            <a:pPr indent="0" lvl="0" marL="0" rtl="0" algn="l">
              <a:spcBef>
                <a:spcPts val="0"/>
              </a:spcBef>
              <a:spcAft>
                <a:spcPts val="0"/>
              </a:spcAft>
              <a:buClr>
                <a:schemeClr val="dk1"/>
              </a:buClr>
              <a:buSzPts val="1100"/>
              <a:buFont typeface="Arial"/>
              <a:buNone/>
            </a:pPr>
            <a:r>
              <a:t/>
            </a:r>
            <a:endParaRPr>
              <a:solidFill>
                <a:schemeClr val="lt1"/>
              </a:solidFill>
            </a:endParaRPr>
          </a:p>
          <a:p>
            <a:pPr indent="0" lvl="0" marL="0" rtl="0" algn="l">
              <a:spcBef>
                <a:spcPts val="0"/>
              </a:spcBef>
              <a:spcAft>
                <a:spcPts val="0"/>
              </a:spcAft>
              <a:buNone/>
            </a:pPr>
            <a:r>
              <a:t/>
            </a:r>
            <a:endParaRPr/>
          </a:p>
        </p:txBody>
      </p:sp>
      <p:sp>
        <p:nvSpPr>
          <p:cNvPr id="208" name="Google Shape;208;p3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200"/>
              <a:t>Time to say goodbye.</a:t>
            </a:r>
            <a:br>
              <a:rPr lang="en" sz="2200"/>
            </a:br>
            <a:r>
              <a:rPr lang="en" sz="2200"/>
              <a:t>Places that I've never seen or experienced with you.</a:t>
            </a:r>
            <a:br>
              <a:rPr lang="en" sz="2200"/>
            </a:br>
            <a:r>
              <a:rPr lang="en" sz="2200"/>
              <a:t>Now I shall, I'll sail with you upon ships across the seas,</a:t>
            </a:r>
            <a:br>
              <a:rPr lang="en" sz="2200"/>
            </a:br>
            <a:r>
              <a:rPr lang="en" sz="2200"/>
              <a:t>seas that exist no more,</a:t>
            </a:r>
            <a:br>
              <a:rPr lang="en" sz="2200"/>
            </a:br>
            <a:r>
              <a:rPr lang="en" sz="2200"/>
              <a:t>it's time to say goodbye.</a:t>
            </a:r>
            <a:endParaRPr sz="2200"/>
          </a:p>
          <a:p>
            <a:pPr indent="0" lvl="0" marL="0" rtl="0" algn="ctr">
              <a:spcBef>
                <a:spcPts val="600"/>
              </a:spcBef>
              <a:spcAft>
                <a:spcPts val="0"/>
              </a:spcAft>
              <a:buNone/>
            </a:pPr>
            <a:r>
              <a:rPr lang="en" sz="2200"/>
              <a:t>Andrea Bocelli, Sarah Brightman (1995)</a:t>
            </a:r>
            <a:endParaRPr sz="2200"/>
          </a:p>
          <a:p>
            <a:pPr indent="0" lvl="0" marL="0" rtl="0" algn="ctr">
              <a:spcBef>
                <a:spcPts val="600"/>
              </a:spcBef>
              <a:spcAft>
                <a:spcPts val="0"/>
              </a:spcAft>
              <a:buNone/>
            </a:pPr>
            <a:r>
              <a:t/>
            </a:r>
            <a:endParaRPr sz="2200"/>
          </a:p>
        </p:txBody>
      </p:sp>
      <p:sp>
        <p:nvSpPr>
          <p:cNvPr id="101" name="Google Shape;101;p2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1.</a:t>
            </a:r>
            <a:endParaRPr>
              <a:solidFill>
                <a:srgbClr val="FFC800"/>
              </a:solidFill>
            </a:endParaRPr>
          </a:p>
          <a:p>
            <a:pPr indent="0" lvl="0" marL="0" rtl="0" algn="l">
              <a:spcBef>
                <a:spcPts val="0"/>
              </a:spcBef>
              <a:spcAft>
                <a:spcPts val="0"/>
              </a:spcAft>
              <a:buNone/>
            </a:pPr>
            <a:r>
              <a:rPr lang="en"/>
              <a:t>Doel</a:t>
            </a:r>
            <a:endParaRPr/>
          </a:p>
        </p:txBody>
      </p:sp>
      <p:sp>
        <p:nvSpPr>
          <p:cNvPr id="107" name="Google Shape;107;p21"/>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Aan het einde van de les, kan de student benoemen welke ontwikkeling de oudere volwassene doormaakt op de verschillende ontwikkelingsgebieden.</a:t>
            </a:r>
            <a:endParaRPr>
              <a:solidFill>
                <a:schemeClr val="lt1"/>
              </a:solidFill>
            </a:endParaRPr>
          </a:p>
          <a:p>
            <a:pPr indent="0" lvl="0" marL="0" rtl="0" algn="l">
              <a:spcBef>
                <a:spcPts val="0"/>
              </a:spcBef>
              <a:spcAft>
                <a:spcPts val="0"/>
              </a:spcAft>
              <a:buClr>
                <a:schemeClr val="dk1"/>
              </a:buClr>
              <a:buSzPts val="1100"/>
              <a:buFont typeface="Arial"/>
              <a:buNone/>
            </a:pPr>
            <a:r>
              <a:t/>
            </a:r>
            <a:endParaRPr>
              <a:solidFill>
                <a:schemeClr val="lt1"/>
              </a:solidFill>
            </a:endParaRPr>
          </a:p>
          <a:p>
            <a:pPr indent="0" lvl="0" marL="0" rtl="0" algn="l">
              <a:spcBef>
                <a:spcPts val="0"/>
              </a:spcBef>
              <a:spcAft>
                <a:spcPts val="0"/>
              </a:spcAft>
              <a:buNone/>
            </a:pPr>
            <a:r>
              <a:t/>
            </a:r>
            <a:endParaRPr/>
          </a:p>
        </p:txBody>
      </p:sp>
      <p:sp>
        <p:nvSpPr>
          <p:cNvPr id="108" name="Google Shape;108;p2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12" name="Shape 112"/>
        <p:cNvGrpSpPr/>
        <p:nvPr/>
      </p:nvGrpSpPr>
      <p:grpSpPr>
        <a:xfrm>
          <a:off x="0" y="0"/>
          <a:ext cx="0" cy="0"/>
          <a:chOff x="0" y="0"/>
          <a:chExt cx="0" cy="0"/>
        </a:xfrm>
      </p:grpSpPr>
      <p:pic>
        <p:nvPicPr>
          <p:cNvPr id="113" name="Google Shape;113;p22"/>
          <p:cNvPicPr preferRelativeResize="0"/>
          <p:nvPr/>
        </p:nvPicPr>
        <p:blipFill rotWithShape="1">
          <a:blip r:embed="rId3">
            <a:alphaModFix amt="30000"/>
          </a:blip>
          <a:srcRect b="0" l="16618" r="16612" t="0"/>
          <a:stretch/>
        </p:blipFill>
        <p:spPr>
          <a:xfrm>
            <a:off x="1" y="0"/>
            <a:ext cx="4559842" cy="6857996"/>
          </a:xfrm>
          <a:prstGeom prst="rect">
            <a:avLst/>
          </a:prstGeom>
          <a:noFill/>
          <a:ln>
            <a:noFill/>
          </a:ln>
        </p:spPr>
      </p:pic>
      <p:sp>
        <p:nvSpPr>
          <p:cNvPr id="114" name="Google Shape;114;p2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5" name="Google Shape;115;p22"/>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Inhoud</a:t>
            </a:r>
            <a:endParaRPr/>
          </a:p>
        </p:txBody>
      </p:sp>
      <p:sp>
        <p:nvSpPr>
          <p:cNvPr id="116" name="Google Shape;116;p22"/>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lt1"/>
              </a:buClr>
              <a:buSzPts val="3000"/>
              <a:buChar char="○"/>
            </a:pPr>
            <a:r>
              <a:rPr lang="en">
                <a:solidFill>
                  <a:schemeClr val="lt1"/>
                </a:solidFill>
              </a:rPr>
              <a:t>Overzicht fasen volwassenheid</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Cognitieve ontwikkeling</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Sociaal emotionele ontwikkeling</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Lichamelijk ontwikkeling</a:t>
            </a:r>
            <a:br>
              <a:rPr lang="en">
                <a:solidFill>
                  <a:schemeClr val="lt1"/>
                </a:solidFill>
              </a:rPr>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Google Shape;121;p23"/>
          <p:cNvPicPr preferRelativeResize="0"/>
          <p:nvPr/>
        </p:nvPicPr>
        <p:blipFill rotWithShape="1">
          <a:blip r:embed="rId3">
            <a:alphaModFix amt="30000"/>
          </a:blip>
          <a:srcRect b="0" l="5665" r="5665" t="0"/>
          <a:stretch/>
        </p:blipFill>
        <p:spPr>
          <a:xfrm>
            <a:off x="-1" y="0"/>
            <a:ext cx="9144000" cy="6858004"/>
          </a:xfrm>
          <a:prstGeom prst="rect">
            <a:avLst/>
          </a:prstGeom>
          <a:noFill/>
          <a:ln>
            <a:noFill/>
          </a:ln>
        </p:spPr>
      </p:pic>
      <p:sp>
        <p:nvSpPr>
          <p:cNvPr id="122" name="Google Shape;122;p23"/>
          <p:cNvSpPr txBox="1"/>
          <p:nvPr>
            <p:ph type="title"/>
          </p:nvPr>
        </p:nvSpPr>
        <p:spPr>
          <a:xfrm>
            <a:off x="457200" y="368225"/>
            <a:ext cx="8229600" cy="76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OVERZICHT FASEN IN OUDERDOM</a:t>
            </a:r>
            <a:endParaRPr sz="3000"/>
          </a:p>
        </p:txBody>
      </p:sp>
      <p:sp>
        <p:nvSpPr>
          <p:cNvPr id="123" name="Google Shape;123;p2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800"/>
              <a:t>‹#›</a:t>
            </a:fld>
            <a:endParaRPr sz="1800"/>
          </a:p>
        </p:txBody>
      </p:sp>
      <p:grpSp>
        <p:nvGrpSpPr>
          <p:cNvPr id="124" name="Google Shape;124;p23"/>
          <p:cNvGrpSpPr/>
          <p:nvPr/>
        </p:nvGrpSpPr>
        <p:grpSpPr>
          <a:xfrm>
            <a:off x="1293736" y="3351225"/>
            <a:ext cx="2726286" cy="2547000"/>
            <a:chOff x="363524" y="1258050"/>
            <a:chExt cx="2726286" cy="2547000"/>
          </a:xfrm>
        </p:grpSpPr>
        <p:sp>
          <p:nvSpPr>
            <p:cNvPr id="125" name="Google Shape;125;p23"/>
            <p:cNvSpPr/>
            <p:nvPr/>
          </p:nvSpPr>
          <p:spPr>
            <a:xfrm rot="2700000">
              <a:off x="1356161"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126" name="Google Shape;126;p23"/>
            <p:cNvSpPr/>
            <p:nvPr/>
          </p:nvSpPr>
          <p:spPr>
            <a:xfrm>
              <a:off x="580539"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944A1"/>
                  </a:solidFill>
                  <a:latin typeface="Montserrat"/>
                  <a:ea typeface="Montserrat"/>
                  <a:cs typeface="Montserrat"/>
                  <a:sym typeface="Montserrat"/>
                </a:rPr>
                <a:t>1</a:t>
              </a:r>
              <a:endParaRPr b="1" sz="1800">
                <a:solidFill>
                  <a:srgbClr val="0944A1"/>
                </a:solidFill>
                <a:latin typeface="Montserrat"/>
                <a:ea typeface="Montserrat"/>
                <a:cs typeface="Montserrat"/>
                <a:sym typeface="Montserrat"/>
              </a:endParaRPr>
            </a:p>
          </p:txBody>
        </p:sp>
        <p:sp>
          <p:nvSpPr>
            <p:cNvPr id="127" name="Google Shape;127;p23"/>
            <p:cNvSpPr txBox="1"/>
            <p:nvPr/>
          </p:nvSpPr>
          <p:spPr>
            <a:xfrm rot="-2700000">
              <a:off x="567889" y="2239754"/>
              <a:ext cx="2336422"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ontserrat"/>
                  <a:ea typeface="Montserrat"/>
                  <a:cs typeface="Montserrat"/>
                  <a:sym typeface="Montserrat"/>
                </a:rPr>
                <a:t>Vroege ouderdom</a:t>
              </a:r>
              <a:endParaRPr b="1" sz="1800">
                <a:solidFill>
                  <a:srgbClr val="FFFFFF"/>
                </a:solidFill>
                <a:latin typeface="Montserrat"/>
                <a:ea typeface="Montserrat"/>
                <a:cs typeface="Montserrat"/>
                <a:sym typeface="Montserrat"/>
              </a:endParaRPr>
            </a:p>
          </p:txBody>
        </p:sp>
        <p:sp>
          <p:nvSpPr>
            <p:cNvPr id="128" name="Google Shape;128;p23"/>
            <p:cNvSpPr txBox="1"/>
            <p:nvPr/>
          </p:nvSpPr>
          <p:spPr>
            <a:xfrm rot="-2700000">
              <a:off x="1029496"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Montserrat"/>
                  <a:ea typeface="Montserrat"/>
                  <a:cs typeface="Montserrat"/>
                  <a:sym typeface="Montserrat"/>
                </a:rPr>
                <a:t>60 tot 70 jaar</a:t>
              </a:r>
              <a:endParaRPr b="1" sz="1800">
                <a:latin typeface="Montserrat"/>
                <a:ea typeface="Montserrat"/>
                <a:cs typeface="Montserrat"/>
                <a:sym typeface="Montserrat"/>
              </a:endParaRPr>
            </a:p>
          </p:txBody>
        </p:sp>
      </p:grpSp>
      <p:grpSp>
        <p:nvGrpSpPr>
          <p:cNvPr id="129" name="Google Shape;129;p23"/>
          <p:cNvGrpSpPr/>
          <p:nvPr/>
        </p:nvGrpSpPr>
        <p:grpSpPr>
          <a:xfrm>
            <a:off x="3203958" y="3351225"/>
            <a:ext cx="2726286" cy="2547000"/>
            <a:chOff x="2273746" y="1258050"/>
            <a:chExt cx="2726286" cy="2547000"/>
          </a:xfrm>
        </p:grpSpPr>
        <p:sp>
          <p:nvSpPr>
            <p:cNvPr id="130" name="Google Shape;130;p23"/>
            <p:cNvSpPr/>
            <p:nvPr/>
          </p:nvSpPr>
          <p:spPr>
            <a:xfrm rot="2700000">
              <a:off x="3266383" y="1011412"/>
              <a:ext cx="561726" cy="3040276"/>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131" name="Google Shape;131;p23"/>
            <p:cNvSpPr/>
            <p:nvPr/>
          </p:nvSpPr>
          <p:spPr>
            <a:xfrm>
              <a:off x="2490761"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C58D3"/>
                  </a:solidFill>
                  <a:latin typeface="Montserrat"/>
                  <a:ea typeface="Montserrat"/>
                  <a:cs typeface="Montserrat"/>
                  <a:sym typeface="Montserrat"/>
                </a:rPr>
                <a:t>2</a:t>
              </a:r>
              <a:endParaRPr b="1" sz="1800">
                <a:solidFill>
                  <a:srgbClr val="0C58D3"/>
                </a:solidFill>
                <a:latin typeface="Montserrat"/>
                <a:ea typeface="Montserrat"/>
                <a:cs typeface="Montserrat"/>
                <a:sym typeface="Montserrat"/>
              </a:endParaRPr>
            </a:p>
          </p:txBody>
        </p:sp>
        <p:sp>
          <p:nvSpPr>
            <p:cNvPr id="132" name="Google Shape;132;p23"/>
            <p:cNvSpPr txBox="1"/>
            <p:nvPr/>
          </p:nvSpPr>
          <p:spPr>
            <a:xfrm rot="-2700000">
              <a:off x="2473968" y="2237954"/>
              <a:ext cx="2341513"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ontserrat"/>
                  <a:ea typeface="Montserrat"/>
                  <a:cs typeface="Montserrat"/>
                  <a:sym typeface="Montserrat"/>
                </a:rPr>
                <a:t>Midden ouderdom</a:t>
              </a:r>
              <a:endParaRPr b="1" sz="1800">
                <a:solidFill>
                  <a:srgbClr val="FFFFFF"/>
                </a:solidFill>
                <a:latin typeface="Montserrat"/>
                <a:ea typeface="Montserrat"/>
                <a:cs typeface="Montserrat"/>
                <a:sym typeface="Montserrat"/>
              </a:endParaRPr>
            </a:p>
          </p:txBody>
        </p:sp>
        <p:sp>
          <p:nvSpPr>
            <p:cNvPr id="133" name="Google Shape;133;p23"/>
            <p:cNvSpPr txBox="1"/>
            <p:nvPr/>
          </p:nvSpPr>
          <p:spPr>
            <a:xfrm rot="-2700000">
              <a:off x="2939718"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Montserrat"/>
                  <a:ea typeface="Montserrat"/>
                  <a:cs typeface="Montserrat"/>
                  <a:sym typeface="Montserrat"/>
                </a:rPr>
                <a:t>70 tot 80 jaar</a:t>
              </a:r>
              <a:endParaRPr b="1" sz="1800">
                <a:latin typeface="Montserrat"/>
                <a:ea typeface="Montserrat"/>
                <a:cs typeface="Montserrat"/>
                <a:sym typeface="Montserrat"/>
              </a:endParaRPr>
            </a:p>
          </p:txBody>
        </p:sp>
      </p:grpSp>
      <p:grpSp>
        <p:nvGrpSpPr>
          <p:cNvPr id="134" name="Google Shape;134;p23"/>
          <p:cNvGrpSpPr/>
          <p:nvPr/>
        </p:nvGrpSpPr>
        <p:grpSpPr>
          <a:xfrm>
            <a:off x="5123977" y="3351225"/>
            <a:ext cx="2726286" cy="2547000"/>
            <a:chOff x="4193764" y="1258050"/>
            <a:chExt cx="2726286" cy="2547000"/>
          </a:xfrm>
        </p:grpSpPr>
        <p:sp>
          <p:nvSpPr>
            <p:cNvPr id="135" name="Google Shape;135;p23"/>
            <p:cNvSpPr/>
            <p:nvPr/>
          </p:nvSpPr>
          <p:spPr>
            <a:xfrm rot="2700000">
              <a:off x="5186401" y="1011412"/>
              <a:ext cx="561726" cy="3040276"/>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136" name="Google Shape;136;p23"/>
            <p:cNvSpPr/>
            <p:nvPr/>
          </p:nvSpPr>
          <p:spPr>
            <a:xfrm>
              <a:off x="4410780"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D5DDF"/>
                  </a:solidFill>
                  <a:latin typeface="Montserrat"/>
                  <a:ea typeface="Montserrat"/>
                  <a:cs typeface="Montserrat"/>
                  <a:sym typeface="Montserrat"/>
                </a:rPr>
                <a:t>3</a:t>
              </a:r>
              <a:endParaRPr b="1" sz="1800">
                <a:solidFill>
                  <a:srgbClr val="0D5DDF"/>
                </a:solidFill>
                <a:latin typeface="Montserrat"/>
                <a:ea typeface="Montserrat"/>
                <a:cs typeface="Montserrat"/>
                <a:sym typeface="Montserrat"/>
              </a:endParaRPr>
            </a:p>
          </p:txBody>
        </p:sp>
        <p:sp>
          <p:nvSpPr>
            <p:cNvPr id="137" name="Google Shape;137;p23"/>
            <p:cNvSpPr txBox="1"/>
            <p:nvPr/>
          </p:nvSpPr>
          <p:spPr>
            <a:xfrm rot="-2700000">
              <a:off x="4400124" y="2240504"/>
              <a:ext cx="2334301"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ontserrat"/>
                  <a:ea typeface="Montserrat"/>
                  <a:cs typeface="Montserrat"/>
                  <a:sym typeface="Montserrat"/>
                </a:rPr>
                <a:t>Hoge ouderdom</a:t>
              </a:r>
              <a:endParaRPr b="1" sz="1800">
                <a:solidFill>
                  <a:srgbClr val="FFFFFF"/>
                </a:solidFill>
                <a:latin typeface="Montserrat"/>
                <a:ea typeface="Montserrat"/>
                <a:cs typeface="Montserrat"/>
                <a:sym typeface="Montserrat"/>
              </a:endParaRPr>
            </a:p>
          </p:txBody>
        </p:sp>
        <p:sp>
          <p:nvSpPr>
            <p:cNvPr id="138" name="Google Shape;138;p23"/>
            <p:cNvSpPr txBox="1"/>
            <p:nvPr/>
          </p:nvSpPr>
          <p:spPr>
            <a:xfrm rot="-2700000">
              <a:off x="4859736"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Montserrat"/>
                  <a:ea typeface="Montserrat"/>
                  <a:cs typeface="Montserrat"/>
                  <a:sym typeface="Montserrat"/>
                </a:rPr>
                <a:t>80 jaar +</a:t>
              </a:r>
              <a:endParaRPr b="1" sz="1800">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42" name="Shape 142"/>
        <p:cNvGrpSpPr/>
        <p:nvPr/>
      </p:nvGrpSpPr>
      <p:grpSpPr>
        <a:xfrm>
          <a:off x="0" y="0"/>
          <a:ext cx="0" cy="0"/>
          <a:chOff x="0" y="0"/>
          <a:chExt cx="0" cy="0"/>
        </a:xfrm>
      </p:grpSpPr>
      <p:pic>
        <p:nvPicPr>
          <p:cNvPr id="143" name="Google Shape;143;p24"/>
          <p:cNvPicPr preferRelativeResize="0"/>
          <p:nvPr/>
        </p:nvPicPr>
        <p:blipFill rotWithShape="1">
          <a:blip r:embed="rId3">
            <a:alphaModFix amt="30000"/>
          </a:blip>
          <a:srcRect b="0" l="16618" r="16612" t="0"/>
          <a:stretch/>
        </p:blipFill>
        <p:spPr>
          <a:xfrm>
            <a:off x="1" y="0"/>
            <a:ext cx="4559842" cy="6857996"/>
          </a:xfrm>
          <a:prstGeom prst="rect">
            <a:avLst/>
          </a:prstGeom>
          <a:noFill/>
          <a:ln>
            <a:noFill/>
          </a:ln>
        </p:spPr>
      </p:pic>
      <p:sp>
        <p:nvSpPr>
          <p:cNvPr id="144" name="Google Shape;144;p2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5" name="Google Shape;145;p24"/>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Cognitieve ontwikkeling	</a:t>
            </a:r>
            <a:endParaRPr/>
          </a:p>
        </p:txBody>
      </p:sp>
      <p:sp>
        <p:nvSpPr>
          <p:cNvPr id="146" name="Google Shape;146;p24"/>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lt1"/>
              </a:buClr>
              <a:buSzPts val="3000"/>
              <a:buChar char="○"/>
            </a:pPr>
            <a:r>
              <a:rPr lang="en">
                <a:solidFill>
                  <a:schemeClr val="lt1"/>
                </a:solidFill>
              </a:rPr>
              <a:t>Hersenen gaan trager werken</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Rust-roest-model</a:t>
            </a:r>
            <a:endParaRPr>
              <a:solidFill>
                <a:schemeClr val="lt1"/>
              </a:solidFill>
            </a:endParaRPr>
          </a:p>
          <a:p>
            <a:pPr indent="-381000" lvl="1" marL="914400" rtl="0" algn="l">
              <a:spcBef>
                <a:spcPts val="0"/>
              </a:spcBef>
              <a:spcAft>
                <a:spcPts val="0"/>
              </a:spcAft>
              <a:buClr>
                <a:schemeClr val="lt1"/>
              </a:buClr>
              <a:buSzPts val="2400"/>
              <a:buChar char="●"/>
            </a:pPr>
            <a:r>
              <a:rPr lang="en">
                <a:solidFill>
                  <a:schemeClr val="lt1"/>
                </a:solidFill>
              </a:rPr>
              <a:t>door oefening en stimulans kunnen psychische mogelijkheden behouden worden</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Use it or lose it!</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Geheugenverlies </a:t>
            </a:r>
            <a:br>
              <a:rPr lang="en">
                <a:solidFill>
                  <a:schemeClr val="lt1"/>
                </a:solidFill>
              </a:rPr>
            </a:br>
            <a:br>
              <a:rPr lang="en">
                <a:solidFill>
                  <a:schemeClr val="lt1"/>
                </a:solidFill>
              </a:rPr>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50" name="Shape 150"/>
        <p:cNvGrpSpPr/>
        <p:nvPr/>
      </p:nvGrpSpPr>
      <p:grpSpPr>
        <a:xfrm>
          <a:off x="0" y="0"/>
          <a:ext cx="0" cy="0"/>
          <a:chOff x="0" y="0"/>
          <a:chExt cx="0" cy="0"/>
        </a:xfrm>
      </p:grpSpPr>
      <p:sp>
        <p:nvSpPr>
          <p:cNvPr id="151" name="Google Shape;151;p2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2" name="Google Shape;152;p25"/>
          <p:cNvPicPr preferRelativeResize="0"/>
          <p:nvPr/>
        </p:nvPicPr>
        <p:blipFill rotWithShape="1">
          <a:blip r:embed="rId3">
            <a:alphaModFix amt="30000"/>
          </a:blip>
          <a:srcRect b="0" l="25068" r="25063" t="0"/>
          <a:stretch/>
        </p:blipFill>
        <p:spPr>
          <a:xfrm>
            <a:off x="4584151" y="0"/>
            <a:ext cx="4559846" cy="6858000"/>
          </a:xfrm>
          <a:prstGeom prst="rect">
            <a:avLst/>
          </a:prstGeom>
          <a:noFill/>
          <a:ln>
            <a:noFill/>
          </a:ln>
        </p:spPr>
      </p:pic>
      <p:sp>
        <p:nvSpPr>
          <p:cNvPr id="153" name="Google Shape;153;p25"/>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marR="0" rtl="0" algn="l">
              <a:lnSpc>
                <a:spcPct val="100000"/>
              </a:lnSpc>
              <a:spcBef>
                <a:spcPts val="600"/>
              </a:spcBef>
              <a:spcAft>
                <a:spcPts val="0"/>
              </a:spcAft>
              <a:buClr>
                <a:schemeClr val="lt1"/>
              </a:buClr>
              <a:buSzPts val="3000"/>
              <a:buFont typeface="Open Sans"/>
              <a:buChar char="○"/>
            </a:pPr>
            <a:r>
              <a:rPr lang="en" sz="2400">
                <a:solidFill>
                  <a:schemeClr val="lt1"/>
                </a:solidFill>
              </a:rPr>
              <a:t>Kennissenkring wordt steeds kleiner</a:t>
            </a:r>
            <a:endParaRPr sz="2400">
              <a:solidFill>
                <a:schemeClr val="lt1"/>
              </a:solidFill>
            </a:endParaRPr>
          </a:p>
          <a:p>
            <a:pPr indent="-419100" lvl="0" marL="457200" marR="0" rtl="0" algn="l">
              <a:lnSpc>
                <a:spcPct val="100000"/>
              </a:lnSpc>
              <a:spcBef>
                <a:spcPts val="0"/>
              </a:spcBef>
              <a:spcAft>
                <a:spcPts val="0"/>
              </a:spcAft>
              <a:buClr>
                <a:schemeClr val="lt1"/>
              </a:buClr>
              <a:buSzPts val="3000"/>
              <a:buFont typeface="Open Sans"/>
              <a:buChar char="○"/>
            </a:pPr>
            <a:r>
              <a:rPr lang="en" sz="2400">
                <a:solidFill>
                  <a:schemeClr val="lt1"/>
                </a:solidFill>
              </a:rPr>
              <a:t>Verlies van partner</a:t>
            </a:r>
            <a:endParaRPr sz="2400">
              <a:solidFill>
                <a:schemeClr val="lt1"/>
              </a:solidFill>
            </a:endParaRPr>
          </a:p>
          <a:p>
            <a:pPr indent="-419100" lvl="0" marL="457200" marR="0" rtl="0" algn="l">
              <a:lnSpc>
                <a:spcPct val="100000"/>
              </a:lnSpc>
              <a:spcBef>
                <a:spcPts val="0"/>
              </a:spcBef>
              <a:spcAft>
                <a:spcPts val="0"/>
              </a:spcAft>
              <a:buClr>
                <a:schemeClr val="lt1"/>
              </a:buClr>
              <a:buSzPts val="3000"/>
              <a:buFont typeface="Open Sans"/>
              <a:buChar char="○"/>
            </a:pPr>
            <a:r>
              <a:rPr lang="en" sz="2400">
                <a:solidFill>
                  <a:schemeClr val="lt1"/>
                </a:solidFill>
              </a:rPr>
              <a:t>Behoud van goede contacten weegt zwaar mee in hoe goed iemand zich voelt</a:t>
            </a:r>
            <a:endParaRPr sz="2400">
              <a:solidFill>
                <a:schemeClr val="lt1"/>
              </a:solidFill>
            </a:endParaRPr>
          </a:p>
          <a:p>
            <a:pPr indent="-419100" lvl="0" marL="457200" marR="0" rtl="0" algn="l">
              <a:lnSpc>
                <a:spcPct val="100000"/>
              </a:lnSpc>
              <a:spcBef>
                <a:spcPts val="0"/>
              </a:spcBef>
              <a:spcAft>
                <a:spcPts val="0"/>
              </a:spcAft>
              <a:buClr>
                <a:schemeClr val="lt1"/>
              </a:buClr>
              <a:buSzPts val="3000"/>
              <a:buFont typeface="Open Sans"/>
              <a:buChar char="○"/>
            </a:pPr>
            <a:r>
              <a:rPr lang="en" sz="2400">
                <a:solidFill>
                  <a:schemeClr val="lt1"/>
                </a:solidFill>
              </a:rPr>
              <a:t>Ouderen voelen zich niet meer, maar ook niet minder ongelukkig dan jongeren</a:t>
            </a:r>
            <a:br>
              <a:rPr lang="en" sz="2400">
                <a:solidFill>
                  <a:schemeClr val="lt1"/>
                </a:solidFill>
              </a:rPr>
            </a:br>
            <a:br>
              <a:rPr lang="en">
                <a:solidFill>
                  <a:schemeClr val="lt1"/>
                </a:solidFill>
              </a:rPr>
            </a:br>
            <a:br>
              <a:rPr lang="en">
                <a:solidFill>
                  <a:schemeClr val="lt1"/>
                </a:solidFill>
              </a:rPr>
            </a:br>
            <a:endParaRPr>
              <a:solidFill>
                <a:schemeClr val="lt1"/>
              </a:solidFill>
            </a:endParaRPr>
          </a:p>
          <a:p>
            <a:pPr indent="-419100" lvl="0" marL="457200" rtl="0" algn="l">
              <a:spcBef>
                <a:spcPts val="0"/>
              </a:spcBef>
              <a:spcAft>
                <a:spcPts val="0"/>
              </a:spcAft>
              <a:buSzPts val="3000"/>
              <a:buChar char="○"/>
            </a:pPr>
            <a:r>
              <a:t/>
            </a:r>
            <a:endParaRPr/>
          </a:p>
        </p:txBody>
      </p:sp>
      <p:sp>
        <p:nvSpPr>
          <p:cNvPr id="154" name="Google Shape;154;p25"/>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Sociaal emotionele ontwikkeling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58" name="Shape 158"/>
        <p:cNvGrpSpPr/>
        <p:nvPr/>
      </p:nvGrpSpPr>
      <p:grpSpPr>
        <a:xfrm>
          <a:off x="0" y="0"/>
          <a:ext cx="0" cy="0"/>
          <a:chOff x="0" y="0"/>
          <a:chExt cx="0" cy="0"/>
        </a:xfrm>
      </p:grpSpPr>
      <p:pic>
        <p:nvPicPr>
          <p:cNvPr id="159" name="Google Shape;159;p26"/>
          <p:cNvPicPr preferRelativeResize="0"/>
          <p:nvPr/>
        </p:nvPicPr>
        <p:blipFill rotWithShape="1">
          <a:blip r:embed="rId3">
            <a:alphaModFix amt="30000"/>
          </a:blip>
          <a:srcRect b="0" l="16618" r="16612" t="0"/>
          <a:stretch/>
        </p:blipFill>
        <p:spPr>
          <a:xfrm>
            <a:off x="1" y="0"/>
            <a:ext cx="4559842" cy="6857996"/>
          </a:xfrm>
          <a:prstGeom prst="rect">
            <a:avLst/>
          </a:prstGeom>
          <a:noFill/>
          <a:ln>
            <a:noFill/>
          </a:ln>
        </p:spPr>
      </p:pic>
      <p:sp>
        <p:nvSpPr>
          <p:cNvPr id="160" name="Google Shape;160;p2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1" name="Google Shape;161;p26"/>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Lichamelijke ontwikkeling</a:t>
            </a:r>
            <a:endParaRPr/>
          </a:p>
        </p:txBody>
      </p:sp>
      <p:sp>
        <p:nvSpPr>
          <p:cNvPr id="162" name="Google Shape;162;p26"/>
          <p:cNvSpPr txBox="1"/>
          <p:nvPr>
            <p:ph idx="1" type="body"/>
          </p:nvPr>
        </p:nvSpPr>
        <p:spPr>
          <a:xfrm>
            <a:off x="561950" y="2026025"/>
            <a:ext cx="8020200" cy="42354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lt1"/>
              </a:buClr>
              <a:buSzPts val="3000"/>
              <a:buChar char="○"/>
            </a:pPr>
            <a:r>
              <a:rPr lang="en">
                <a:solidFill>
                  <a:schemeClr val="lt1"/>
                </a:solidFill>
              </a:rPr>
              <a:t>Vanaf 60 jaar worden normale activiteiten rustiger opgepakt</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Na 75 a 80 jaar worden lichaamsfuncties steeds zwakker</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Mensen worden steeds ouder</a:t>
            </a:r>
            <a:br>
              <a:rPr lang="en">
                <a:solidFill>
                  <a:schemeClr val="lt1"/>
                </a:solidFill>
              </a:rPr>
            </a:b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Zicht en gehoor wordt steeds minder</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Smaak en geur nemen geleidelijk af</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Motoriek gaat achteruit</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Spierkracht neemt af </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Skelet wordt dunner en brozer</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Gewrichten kunnen pijnlijk worden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66" name="Shape 166"/>
        <p:cNvGrpSpPr/>
        <p:nvPr/>
      </p:nvGrpSpPr>
      <p:grpSpPr>
        <a:xfrm>
          <a:off x="0" y="0"/>
          <a:ext cx="0" cy="0"/>
          <a:chOff x="0" y="0"/>
          <a:chExt cx="0" cy="0"/>
        </a:xfrm>
      </p:grpSpPr>
      <p:pic>
        <p:nvPicPr>
          <p:cNvPr id="167" name="Google Shape;167;p27"/>
          <p:cNvPicPr preferRelativeResize="0"/>
          <p:nvPr/>
        </p:nvPicPr>
        <p:blipFill rotWithShape="1">
          <a:blip r:embed="rId3">
            <a:alphaModFix amt="30000"/>
          </a:blip>
          <a:srcRect b="0" l="16618" r="16612" t="0"/>
          <a:stretch/>
        </p:blipFill>
        <p:spPr>
          <a:xfrm>
            <a:off x="1" y="0"/>
            <a:ext cx="4559842" cy="6857996"/>
          </a:xfrm>
          <a:prstGeom prst="rect">
            <a:avLst/>
          </a:prstGeom>
          <a:noFill/>
          <a:ln>
            <a:noFill/>
          </a:ln>
        </p:spPr>
      </p:pic>
      <p:sp>
        <p:nvSpPr>
          <p:cNvPr id="168" name="Google Shape;168;p2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9" name="Google Shape;169;p27"/>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Lichamelijke ontwikkeling</a:t>
            </a:r>
            <a:endParaRPr/>
          </a:p>
        </p:txBody>
      </p:sp>
      <p:sp>
        <p:nvSpPr>
          <p:cNvPr id="170" name="Google Shape;170;p27"/>
          <p:cNvSpPr txBox="1"/>
          <p:nvPr>
            <p:ph idx="1" type="body"/>
          </p:nvPr>
        </p:nvSpPr>
        <p:spPr>
          <a:xfrm>
            <a:off x="561950" y="2026025"/>
            <a:ext cx="8020200" cy="42354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lt1"/>
              </a:buClr>
              <a:buSzPts val="3000"/>
              <a:buChar char="○"/>
            </a:pPr>
            <a:r>
              <a:rPr lang="en">
                <a:solidFill>
                  <a:schemeClr val="lt1"/>
                </a:solidFill>
              </a:rPr>
              <a:t>Zicht en gehoor wordt steeds minder</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Smaak en geur nemen geleidelijk af</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Motoriek gaat achteruit</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Spierkracht neemt af </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Skelet wordt dunner en brozer</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Gewrichten kunnen pijnlijk worden </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